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1647" r:id="rId2"/>
    <p:sldId id="1661" r:id="rId3"/>
    <p:sldId id="1649" r:id="rId4"/>
    <p:sldId id="1650" r:id="rId5"/>
    <p:sldId id="1652" r:id="rId6"/>
    <p:sldId id="1660" r:id="rId7"/>
    <p:sldId id="1662" r:id="rId8"/>
    <p:sldId id="1663" r:id="rId9"/>
    <p:sldId id="1664" r:id="rId10"/>
    <p:sldId id="1665" r:id="rId11"/>
    <p:sldId id="16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FFFF"/>
    <a:srgbClr val="CC9900"/>
    <a:srgbClr val="CCFF33"/>
    <a:srgbClr val="9966FF"/>
    <a:srgbClr val="CC6600"/>
    <a:srgbClr val="FF9900"/>
    <a:srgbClr val="99FF99"/>
    <a:srgbClr val="00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482" autoAdjust="0"/>
    <p:restoredTop sz="94434" autoAdjust="0"/>
  </p:normalViewPr>
  <p:slideViewPr>
    <p:cSldViewPr snapToGrid="0">
      <p:cViewPr varScale="1">
        <p:scale>
          <a:sx n="104" d="100"/>
          <a:sy n="104" d="100"/>
        </p:scale>
        <p:origin x="-16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C1737-9B7C-4B5A-91CF-475BA97044A8}" type="datetimeFigureOut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C2E10-22CB-42C8-9879-21136F4F7F9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654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144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830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88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93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501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B9F6-478C-4224-9667-905C83217EBB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>
            <a:lvl1pPr>
              <a:defRPr sz="1600" baseline="0"/>
            </a:lvl1pPr>
          </a:lstStyle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11644-0C39-4039-B80B-F23C5405FEDC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46m47_hetlage_f.jpg"/>
          <p:cNvPicPr>
            <a:picLocks noChangeAspect="1"/>
          </p:cNvPicPr>
          <p:nvPr userDrawn="1"/>
        </p:nvPicPr>
        <p:blipFill>
          <a:blip r:embed="rId2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4800" baseline="0">
                <a:solidFill>
                  <a:srgbClr val="FFFF00"/>
                </a:solidFill>
                <a:latin typeface="Times New Roman"/>
              </a:defRPr>
            </a:lvl1pPr>
          </a:lstStyle>
          <a:p>
            <a:r>
              <a:rPr lang="en-US" dirty="0" smtClean="0"/>
              <a:t>Click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 baseline="0">
                <a:solidFill>
                  <a:srgbClr val="FFFF00"/>
                </a:solidFill>
                <a:latin typeface="Times New Roman"/>
              </a:defRPr>
            </a:lvl1pPr>
            <a:lvl2pPr>
              <a:defRPr sz="3600" baseline="0">
                <a:solidFill>
                  <a:srgbClr val="FFFF00"/>
                </a:solidFill>
                <a:latin typeface="Times New Roman"/>
              </a:defRPr>
            </a:lvl2pPr>
            <a:lvl3pPr>
              <a:defRPr sz="3200" baseline="0">
                <a:solidFill>
                  <a:srgbClr val="FFFF00"/>
                </a:solidFill>
                <a:latin typeface="Times New Roman"/>
              </a:defRPr>
            </a:lvl3pPr>
            <a:lvl4pPr>
              <a:defRPr sz="2800" baseline="0">
                <a:solidFill>
                  <a:srgbClr val="FFFF00"/>
                </a:solidFill>
                <a:latin typeface="Times New Roman"/>
              </a:defRPr>
            </a:lvl4pPr>
            <a:lvl5pPr>
              <a:defRPr sz="2400" baseline="0">
                <a:solidFill>
                  <a:srgbClr val="FFFF00"/>
                </a:solidFill>
                <a:latin typeface="Times New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53204-715F-4B56-891C-20C918733ECA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E143-2239-4250-B753-148FDAC8C3D1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495E-1B9C-4E2F-B6AC-EF7C919FF241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E21B-9655-4FDF-A7A5-55F64DEE4BC1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B249-B98F-4521-AA36-F4D5F08BACFF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356350"/>
            <a:ext cx="2133600" cy="365125"/>
          </a:xfrm>
        </p:spPr>
        <p:txBody>
          <a:bodyPr/>
          <a:lstStyle>
            <a:lvl1pPr>
              <a:defRPr sz="2000">
                <a:solidFill>
                  <a:srgbClr val="FFFF00"/>
                </a:solidFill>
              </a:defRPr>
            </a:lvl1pPr>
          </a:lstStyle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HAL10Logo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-430988" y="-380890"/>
            <a:ext cx="2286000" cy="2286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0C45D-0443-4F37-ACD2-E60DD68AE38D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96AE-0609-407A-966C-1570904D8764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942-4BCB-4A99-B524-704467C59BF1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16D52-E791-4F00-A06E-474AD13DF973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33921"/>
            <a:ext cx="8229600" cy="117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Astronomical League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25615" y="1455369"/>
            <a:ext cx="6882014" cy="73558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“Umbrella” organization composed of over 240 member astronomy clubs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Mission is to foster astronomy education and to encourage interest in astronomy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Promote and coordinate activities of amateur astronomers </a:t>
            </a:r>
            <a:r>
              <a:rPr lang="en-US" sz="2800" dirty="0">
                <a:solidFill>
                  <a:srgbClr val="FFFF00"/>
                </a:solidFill>
                <a:latin typeface="Times New Roman"/>
                <a:cs typeface="Times New Roman"/>
              </a:rPr>
              <a:t>t</a:t>
            </a: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hrough the establishment of observing programs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endParaRPr lang="en-US" sz="36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endParaRPr lang="en-US" sz="36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258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Arp Peculiar Galaxy Program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Observe or image any100 Arp galaxies of your choosing ( 338 possible)</a:t>
            </a:r>
          </a:p>
          <a:p>
            <a:endParaRPr lang="en-US" sz="3600" dirty="0"/>
          </a:p>
          <a:p>
            <a:r>
              <a:rPr lang="en-US" sz="3600" dirty="0" smtClean="0"/>
              <a:t>Maintain appropriate log (drawings not required)</a:t>
            </a:r>
          </a:p>
          <a:p>
            <a:endParaRPr lang="en-US" sz="3600" dirty="0"/>
          </a:p>
          <a:p>
            <a:r>
              <a:rPr lang="en-US" sz="3600" dirty="0" smtClean="0"/>
              <a:t>Submit results to AL club coordinator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890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 More Information</a:t>
            </a:r>
            <a:endParaRPr lang="en-US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 smtClean="0"/>
              <a:t>  www.astroleague.org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1338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Beginner Observing Clubs</a:t>
            </a:r>
            <a:endParaRPr lang="en-US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18" y="1417638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Analemma Program                      	Asterism Program</a:t>
            </a:r>
          </a:p>
          <a:p>
            <a:pPr marL="0" indent="0">
              <a:buNone/>
            </a:pPr>
            <a:r>
              <a:rPr lang="en-US" sz="2400" dirty="0" smtClean="0"/>
              <a:t>Binocular Double Star Program		Bright Nebula Program</a:t>
            </a:r>
          </a:p>
          <a:p>
            <a:pPr marL="0" indent="0">
              <a:buNone/>
            </a:pPr>
            <a:r>
              <a:rPr lang="en-US" sz="2400" dirty="0" smtClean="0"/>
              <a:t>Binocular Messier Program		Carbon Star Program</a:t>
            </a:r>
          </a:p>
          <a:p>
            <a:pPr marL="0" indent="0">
              <a:buNone/>
            </a:pPr>
            <a:r>
              <a:rPr lang="en-US" sz="2400" dirty="0" smtClean="0"/>
              <a:t>Constellation Hunter Program		Comet Observers Program</a:t>
            </a:r>
          </a:p>
          <a:p>
            <a:pPr marL="0" indent="0">
              <a:buNone/>
            </a:pPr>
            <a:r>
              <a:rPr lang="en-US" sz="2400" dirty="0" smtClean="0"/>
              <a:t>Dark Nebula Program			Dark Sky Advocate Program</a:t>
            </a:r>
          </a:p>
          <a:p>
            <a:pPr marL="0" indent="0">
              <a:buNone/>
            </a:pPr>
            <a:r>
              <a:rPr lang="en-US" sz="2400" dirty="0" smtClean="0"/>
              <a:t>Deep Sky Binocular Program		Double Star Program</a:t>
            </a:r>
          </a:p>
          <a:p>
            <a:pPr marL="0" indent="0">
              <a:buNone/>
            </a:pPr>
            <a:r>
              <a:rPr lang="en-US" sz="2400" dirty="0" smtClean="0"/>
              <a:t>Galileo Program			H-Alpha Solar Program</a:t>
            </a:r>
          </a:p>
          <a:p>
            <a:pPr marL="0" indent="0">
              <a:buNone/>
            </a:pPr>
            <a:r>
              <a:rPr lang="en-US" sz="2400" dirty="0" smtClean="0"/>
              <a:t>Lunar Program 				Messier Program</a:t>
            </a:r>
          </a:p>
          <a:p>
            <a:pPr marL="0" indent="0">
              <a:buNone/>
            </a:pPr>
            <a:r>
              <a:rPr lang="en-US" sz="2400" dirty="0" smtClean="0"/>
              <a:t>Meteor Program			Occultation Program</a:t>
            </a:r>
          </a:p>
          <a:p>
            <a:pPr marL="0" indent="0">
              <a:buNone/>
            </a:pPr>
            <a:r>
              <a:rPr lang="en-US" sz="2400" dirty="0" smtClean="0"/>
              <a:t>Sky Puppy Program			Stellar Evolution Program</a:t>
            </a:r>
          </a:p>
          <a:p>
            <a:pPr marL="0" indent="0">
              <a:buNone/>
            </a:pPr>
            <a:r>
              <a:rPr lang="en-US" sz="2400" dirty="0" smtClean="0"/>
              <a:t>Southern Skies Binocular program  	Variable Star Program</a:t>
            </a:r>
          </a:p>
          <a:p>
            <a:pPr marL="0" indent="0">
              <a:buNone/>
            </a:pPr>
            <a:r>
              <a:rPr lang="en-US" sz="2400" dirty="0" smtClean="0"/>
              <a:t>Universe Sampler Program</a:t>
            </a:r>
          </a:p>
        </p:txBody>
      </p:sp>
    </p:spTree>
    <p:extLst>
      <p:ext uri="{BB962C8B-B14F-4D97-AF65-F5344CB8AC3E}">
        <p14:creationId xmlns:p14="http://schemas.microsoft.com/office/powerpoint/2010/main" val="78615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33921"/>
            <a:ext cx="8229600" cy="13884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ea typeface="+mj-ea"/>
                <a:cs typeface="Times New Roman"/>
              </a:rPr>
              <a:t>Intermediate Observing Clubs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09650" y="1670188"/>
            <a:ext cx="71755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Asteroid Observing Program	        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Caldwell Program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Earth Orbiting Satellite Program    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Globular Cluster Program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Herschel 400 Program		        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Lunar II Program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NEO Award			        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Outreach Award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Solar System Observers Program   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Sunspotters Program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Southern Sky Telescopic Program   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Urban Observing Program</a:t>
            </a:r>
            <a:endParaRPr lang="en-US" sz="240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0770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33921"/>
            <a:ext cx="8229600" cy="117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Advanced Observing</a:t>
            </a:r>
            <a:r>
              <a:rPr kumimoji="0" lang="en-US" sz="4800" b="1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Clubs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1800" y="1225688"/>
            <a:ext cx="8267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Arp Peculiar Galaxy Program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Flat Galaxies Program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Galaxy Groups and Clusters Program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Herschel II Program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Local Galaxy Groups and Neighborhood Program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Master Observer Award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Open Cluster Program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Planetary Nebula Program</a:t>
            </a:r>
            <a:endParaRPr lang="en-US" sz="320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26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0"/>
            <a:ext cx="8229600" cy="117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ea typeface="+mj-ea"/>
                <a:cs typeface="Times New Roman"/>
              </a:rPr>
              <a:t>General Requirements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4250" y="1022488"/>
            <a:ext cx="71755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Download Observing List or purchase Observing Guide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Download (or create) Reporting Form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General information – ID, date, time, location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Instrument information – type, size, eyepiece, magnification, FOV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Sky conditions – transparency and seeing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Description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Drawing (or picture)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Miscellaneous – OC classification, Sunspot classification, Dark Nebula opacity, etc.</a:t>
            </a:r>
          </a:p>
        </p:txBody>
      </p:sp>
    </p:spTree>
    <p:extLst>
      <p:ext uri="{BB962C8B-B14F-4D97-AF65-F5344CB8AC3E}">
        <p14:creationId xmlns:p14="http://schemas.microsoft.com/office/powerpoint/2010/main" val="302088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33921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33921"/>
            <a:ext cx="8229600" cy="117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ea typeface="+mj-ea"/>
                <a:cs typeface="Times New Roman"/>
              </a:rPr>
              <a:t>Messier Observing Program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4250" y="1225688"/>
            <a:ext cx="71755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Observe 70 Messier objects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Date, time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Seeing conditions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Aperture of telescope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Magnification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Description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Have records reviewed by a HAL officer or ALCOR.  Officer will send letter to AL Messier Club coordinator who sends certificate to HAL for presentation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If the rest of the objects are observed, officer or ALCOR reviews observations and sends letter to AL and awardee receives Honorary Certificate and pin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No device aided observations are acceptable.  Only finderscope, Telrad, or similar finders accepted.</a:t>
            </a:r>
            <a:endParaRPr lang="en-US" sz="2000" dirty="0"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lvl="1"/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lvl="1"/>
            <a:endParaRPr lang="en-US" sz="24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032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Lunar Club</a:t>
            </a:r>
            <a:br>
              <a:rPr lang="en-US" sz="53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3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53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Observe 100 lunar features off list provided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18 naked eye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46 binocular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36 telescopic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400" dirty="0" smtClean="0"/>
              <a:t>List instruments used</a:t>
            </a:r>
          </a:p>
          <a:p>
            <a:endParaRPr lang="en-US" sz="2400" dirty="0"/>
          </a:p>
          <a:p>
            <a:r>
              <a:rPr lang="en-US" sz="2400" dirty="0" smtClean="0"/>
              <a:t>Check off features observed; give date and time</a:t>
            </a:r>
          </a:p>
          <a:p>
            <a:endParaRPr lang="en-US" sz="2400" dirty="0"/>
          </a:p>
          <a:p>
            <a:r>
              <a:rPr lang="en-US" sz="2400" dirty="0" smtClean="0"/>
              <a:t>Provide information to ALCOR or to AL coordinator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21049386-48BA-4B62-83AD-3997DFF5CBF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8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Solar System Observers Club</a:t>
            </a:r>
            <a:endParaRPr lang="en-US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Complete 25 out of possible 34 projects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9 Solar and Lunar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10 Inner Solar System (includes comets and asteroids)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800" dirty="0" smtClean="0"/>
              <a:t>15 Outer Solar System</a:t>
            </a:r>
          </a:p>
          <a:p>
            <a:pPr marL="57150" indent="0">
              <a:buNone/>
            </a:pPr>
            <a:endParaRPr lang="en-US" sz="2800" dirty="0" smtClean="0"/>
          </a:p>
          <a:p>
            <a:pPr marL="400050"/>
            <a:r>
              <a:rPr lang="en-US" sz="2800" dirty="0" smtClean="0"/>
              <a:t>Maintain log of all required observations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800" dirty="0" smtClean="0"/>
              <a:t>Submit results to AL Club Coordinator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405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Urban </a:t>
            </a:r>
            <a:r>
              <a:rPr lang="en-US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</a:t>
            </a:r>
            <a:r>
              <a:rPr lang="en-US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bserving Club</a:t>
            </a:r>
            <a:endParaRPr lang="en-US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Observe 100 objects from list in light polluted skies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85 Deep Sky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 smtClean="0"/>
              <a:t>15 Double &amp; Variable Stars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3200" dirty="0"/>
          </a:p>
          <a:p>
            <a:r>
              <a:rPr lang="en-US" sz="3200" dirty="0" smtClean="0"/>
              <a:t>Maintain required log (drawings not required)</a:t>
            </a:r>
            <a:endParaRPr lang="en-US" sz="32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3200" dirty="0" smtClean="0"/>
          </a:p>
          <a:p>
            <a:r>
              <a:rPr lang="en-US" sz="3200" dirty="0" smtClean="0"/>
              <a:t>Submit results to AL Club Coordinator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5000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FFFF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177259</TotalTime>
  <Words>383</Words>
  <Application>Microsoft Office PowerPoint</Application>
  <PresentationFormat>On-screen Show (4:3)</PresentationFormat>
  <Paragraphs>114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Beginner Observing Clubs</vt:lpstr>
      <vt:lpstr>PowerPoint Presentation</vt:lpstr>
      <vt:lpstr>PowerPoint Presentation</vt:lpstr>
      <vt:lpstr>PowerPoint Presentation</vt:lpstr>
      <vt:lpstr>PowerPoint Presentation</vt:lpstr>
      <vt:lpstr>  Lunar Club  </vt:lpstr>
      <vt:lpstr>Solar System Observers Club</vt:lpstr>
      <vt:lpstr>Urban Observing Club</vt:lpstr>
      <vt:lpstr>Arp Peculiar Galaxy Program</vt:lpstr>
      <vt:lpstr>For More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Wayne Baggett</dc:creator>
  <cp:lastModifiedBy>Charles Rimpo</cp:lastModifiedBy>
  <cp:revision>1957</cp:revision>
  <dcterms:created xsi:type="dcterms:W3CDTF">2009-02-07T16:08:21Z</dcterms:created>
  <dcterms:modified xsi:type="dcterms:W3CDTF">2015-01-28T03:26:52Z</dcterms:modified>
</cp:coreProperties>
</file>